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1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2CC646-AA8A-48E9-BD42-CC25C36B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6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D18A63-A6D2-4C95-9159-E5FAE8C02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29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A0CF-267C-4150-9D3D-5F844043A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87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CD0B-421B-42B4-A013-81EFE48F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7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7CC9-EFB2-47BF-B1E8-141B2681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22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2038" y="1766888"/>
            <a:ext cx="3808412" cy="411321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7FC9-10A7-47FB-9A1A-6F6A671A1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9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0602-53C6-498C-BF98-23652A20B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9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DF40-F196-4364-BA8F-2516789AB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4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11EA-AC9C-4FB6-AA3A-D51FBB40C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7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B9AC-3843-4491-8420-7E3DAA28B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3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B753-A01A-433D-AB67-1DF076C1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7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5FC0-B997-4700-AA7F-DC6A89498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9EF8-51EE-4EE7-A725-64ADB946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9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96C3-0BC8-4BEC-8A8D-1557435F2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4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77017B95-8DEA-45A5-A57B-88A5AAFDF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5" r:id="rId2"/>
    <p:sldLayoutId id="2147483791" r:id="rId3"/>
    <p:sldLayoutId id="2147483786" r:id="rId4"/>
    <p:sldLayoutId id="2147483787" r:id="rId5"/>
    <p:sldLayoutId id="2147483788" r:id="rId6"/>
    <p:sldLayoutId id="2147483792" r:id="rId7"/>
    <p:sldLayoutId id="2147483793" r:id="rId8"/>
    <p:sldLayoutId id="2147483794" r:id="rId9"/>
    <p:sldLayoutId id="2147483789" r:id="rId10"/>
    <p:sldLayoutId id="2147483795" r:id="rId11"/>
    <p:sldLayoutId id="21474837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1025" descr="C:\Users\bkeefer\AppData\Local\Microsoft\Windows\Temporary Internet Files\Content.IE5\T4IKTRX5\MP90044860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2971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609600"/>
            <a:ext cx="6172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Как сказать правду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57800" y="3352800"/>
            <a:ext cx="3657600" cy="1371600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latin typeface="Comic Sans MS" pitchFamily="66" charset="0"/>
              </a:rPr>
              <a:t>и</a:t>
            </a:r>
            <a:r>
              <a:rPr lang="ru-RU" sz="3200" b="1" dirty="0" smtClean="0">
                <a:latin typeface="Comic Sans MS" pitchFamily="66" charset="0"/>
              </a:rPr>
              <a:t> понять прошлое</a:t>
            </a:r>
            <a:endParaRPr lang="en-US" sz="3200" b="1" dirty="0" smtClean="0">
              <a:latin typeface="Comic Sans MS" pitchFamily="66" charset="0"/>
            </a:endParaRPr>
          </a:p>
          <a:p>
            <a:pPr eaLnBrk="1" hangingPunct="1"/>
            <a:endParaRPr lang="en-US" sz="3200" b="1" dirty="0" smtClean="0">
              <a:latin typeface="Comic Sans MS" pitchFamily="66" charset="0"/>
            </a:endParaRP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9C7F4-6928-4965-9D4A-6CE5C1FFF13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D3A34-F192-44DD-AAAA-D5F521FC0C9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23851" y="304800"/>
            <a:ext cx="64247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dirty="0" smtClean="0">
                <a:latin typeface="Comic Sans MS" pitchFamily="66" charset="0"/>
              </a:rPr>
              <a:t>Что говорить?</a:t>
            </a:r>
            <a:endParaRPr lang="en-US" sz="36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52800" y="1102257"/>
            <a:ext cx="5638800" cy="496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В возрасте </a:t>
            </a:r>
            <a:r>
              <a:rPr lang="ru-RU" dirty="0" smtClean="0">
                <a:latin typeface="Comic Sans MS" pitchFamily="66" charset="0"/>
              </a:rPr>
              <a:t>12 лет – твоей </a:t>
            </a:r>
            <a:r>
              <a:rPr lang="ru-RU" dirty="0" smtClean="0">
                <a:latin typeface="Comic Sans MS" pitchFamily="66" charset="0"/>
              </a:rPr>
              <a:t>кровной </a:t>
            </a:r>
            <a:r>
              <a:rPr lang="ru-RU" dirty="0" smtClean="0">
                <a:latin typeface="Comic Sans MS" pitchFamily="66" charset="0"/>
              </a:rPr>
              <a:t>маме становилось плохо, когда она не могла раздобыть наркотики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ru-RU" dirty="0" smtClean="0">
                <a:latin typeface="Comic Sans MS" pitchFamily="66" charset="0"/>
              </a:rPr>
              <a:t>На работе она долго не удерживалась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ru-RU" dirty="0" smtClean="0">
                <a:latin typeface="Comic Sans MS" pitchFamily="66" charset="0"/>
              </a:rPr>
              <a:t>Ей были нужны деньги, поэтому она стала заниматься проституцией</a:t>
            </a:r>
            <a:r>
              <a:rPr lang="en-US" dirty="0" smtClean="0">
                <a:latin typeface="Comic Sans MS" pitchFamily="66" charset="0"/>
              </a:rPr>
              <a:t>.  </a:t>
            </a:r>
            <a:r>
              <a:rPr lang="ru-RU" dirty="0" smtClean="0">
                <a:latin typeface="Comic Sans MS" pitchFamily="66" charset="0"/>
              </a:rPr>
              <a:t>Она оставляла тебя одного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ru-RU" dirty="0" smtClean="0">
                <a:latin typeface="Comic Sans MS" pitchFamily="66" charset="0"/>
              </a:rPr>
              <a:t>одну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ru-RU" dirty="0" smtClean="0">
                <a:latin typeface="Comic Sans MS" pitchFamily="66" charset="0"/>
              </a:rPr>
              <a:t>, когда встречалась с клиентами или покупала наркотики.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ru-RU" dirty="0" smtClean="0">
                <a:latin typeface="Comic Sans MS" pitchFamily="66" charset="0"/>
              </a:rPr>
              <a:t>Соседи позвонили в </a:t>
            </a:r>
            <a:r>
              <a:rPr lang="ru-RU" dirty="0" smtClean="0">
                <a:latin typeface="Comic Sans MS" pitchFamily="66" charset="0"/>
              </a:rPr>
              <a:t>социальную </a:t>
            </a:r>
            <a:r>
              <a:rPr lang="ru-RU" dirty="0" smtClean="0">
                <a:latin typeface="Comic Sans MS" pitchFamily="66" charset="0"/>
              </a:rPr>
              <a:t>службу, </a:t>
            </a:r>
            <a:r>
              <a:rPr lang="ru-RU" dirty="0" smtClean="0">
                <a:latin typeface="Comic Sans MS" pitchFamily="66" charset="0"/>
              </a:rPr>
              <a:t>и судья </a:t>
            </a:r>
            <a:r>
              <a:rPr lang="ru-RU" dirty="0" smtClean="0">
                <a:latin typeface="Comic Sans MS" pitchFamily="66" charset="0"/>
              </a:rPr>
              <a:t>вынес решение, что тебе </a:t>
            </a:r>
            <a:r>
              <a:rPr lang="ru-RU" dirty="0" smtClean="0">
                <a:latin typeface="Comic Sans MS" pitchFamily="66" charset="0"/>
              </a:rPr>
              <a:t>нужен безопасный дом для жизни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3318" name="Picture 6" descr="E:\j03961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0335"/>
            <a:ext cx="2579688" cy="3886200"/>
          </a:xfrm>
          <a:prstGeom prst="rect">
            <a:avLst/>
          </a:prstGeom>
          <a:noFill/>
          <a:ln w="5715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76B18-631A-4A4A-88D8-78C5FDAAB38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43000" y="533400"/>
            <a:ext cx="7696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dirty="0" smtClean="0">
                <a:latin typeface="Comic Sans MS" pitchFamily="66" charset="0"/>
              </a:rPr>
              <a:t>Закрепление изученного 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77724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Запишите 2-3 пункта из того, что Вы сегодня узнали, и что применимо в Вашей практике.</a:t>
            </a:r>
          </a:p>
          <a:p>
            <a:pPr eaLnBrk="1" hangingPunct="1">
              <a:spcBef>
                <a:spcPct val="50000"/>
              </a:spcBef>
            </a:pPr>
            <a:endParaRPr lang="ru-RU" dirty="0" smtClean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ru-RU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Когда Вы собираетесь их применить?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5410200"/>
            <a:ext cx="6324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Кто хотел бы </a:t>
            </a:r>
            <a:r>
              <a:rPr lang="ru-RU" dirty="0" smtClean="0">
                <a:latin typeface="Comic Sans MS" pitchFamily="66" charset="0"/>
              </a:rPr>
              <a:t>поделиться мыслями?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4341" name="Picture 5" descr="C:\Documents and Settings\Administrator\Application Data\Microsoft\Media Catalog\Downloaded Clips\cla3\j04094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971800"/>
            <a:ext cx="2257425" cy="35814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520DA-0CA6-4537-BC5F-1533E0F706F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70866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b="1" dirty="0" smtClean="0">
                <a:latin typeface="Comic Sans MS" pitchFamily="66" charset="0"/>
              </a:rPr>
              <a:t> Дети боятся темноты</a:t>
            </a:r>
            <a:endParaRPr lang="en-US" sz="3600" b="1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000" b="1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000" b="1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600" b="1" dirty="0"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3200" b="1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pic>
        <p:nvPicPr>
          <p:cNvPr id="18435" name="Picture 3" descr="D:\PFiles\MSOffice\Clipart\standard\stddir1\bd0647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44958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4343400"/>
            <a:ext cx="3810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 smtClean="0">
                <a:latin typeface="Comic Sans MS" pitchFamily="66" charset="0"/>
              </a:rPr>
              <a:t>Взрослые боятся света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14900" y="5486400"/>
            <a:ext cx="1562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почему?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6" grpId="0" autoUpdateAnimBg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9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Почему детям необходимо </a:t>
            </a:r>
            <a:r>
              <a:rPr lang="ru-RU" sz="39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/>
            </a:r>
            <a:br>
              <a:rPr lang="ru-RU" sz="39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ru-RU" sz="39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это </a:t>
            </a:r>
            <a:r>
              <a:rPr lang="ru-RU" sz="39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знать</a:t>
            </a:r>
            <a:r>
              <a:rPr lang="ru-RU" sz="3900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?</a:t>
            </a:r>
            <a:endParaRPr lang="en-US" sz="39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8138" y="4450920"/>
            <a:ext cx="3725862" cy="164508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ru-RU" sz="2800" dirty="0" smtClean="0">
                <a:latin typeface="Comic Sans MS" pitchFamily="66" charset="0"/>
              </a:rPr>
              <a:t>   Свобода привязанности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 smtClean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7B3E8-499D-481B-AC2C-4F790DF213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352800" y="3276600"/>
            <a:ext cx="2057400" cy="2209800"/>
            <a:chOff x="1824" y="633"/>
            <a:chExt cx="2834" cy="2849"/>
          </a:xfrm>
        </p:grpSpPr>
        <p:sp>
          <p:nvSpPr>
            <p:cNvPr id="1127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14400" y="1659522"/>
            <a:ext cx="2057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 smtClean="0">
                <a:latin typeface="Comic Sans MS" pitchFamily="66" charset="0"/>
              </a:rPr>
              <a:t>Я во всем виноват</a:t>
            </a:r>
            <a:r>
              <a:rPr lang="en-US" sz="2800" dirty="0" smtClean="0">
                <a:latin typeface="Comic Sans MS" pitchFamily="66" charset="0"/>
              </a:rPr>
              <a:t>(</a:t>
            </a:r>
            <a:r>
              <a:rPr lang="ru-RU" sz="2800" dirty="0" smtClean="0">
                <a:latin typeface="Comic Sans MS" pitchFamily="66" charset="0"/>
              </a:rPr>
              <a:t>а</a:t>
            </a:r>
            <a:r>
              <a:rPr lang="en-US" sz="2800" dirty="0">
                <a:latin typeface="Comic Sans MS" pitchFamily="66" charset="0"/>
              </a:rPr>
              <a:t>)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9601" y="4447041"/>
            <a:ext cx="30103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 smtClean="0">
                <a:latin typeface="Comic Sans MS" pitchFamily="66" charset="0"/>
              </a:rPr>
              <a:t>разрываться в преданности 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38600" y="1828800"/>
            <a:ext cx="312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 smtClean="0">
                <a:latin typeface="Comic Sans MS" pitchFamily="66" charset="0"/>
              </a:rPr>
              <a:t>выдумывания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629003" y="3048000"/>
            <a:ext cx="3200400" cy="672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ru-RU" sz="2800" dirty="0" smtClean="0">
                <a:latin typeface="Comic Sans MS" pitchFamily="66" charset="0"/>
              </a:rPr>
              <a:t>Страх быть брошенным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914400" y="3048000"/>
            <a:ext cx="2438400" cy="190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ru-RU" sz="2800" dirty="0" smtClean="0">
                <a:latin typeface="Comic Sans MS" pitchFamily="66" charset="0"/>
              </a:rPr>
              <a:t>подражание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125000"/>
              </a:lnSpc>
            </a:pPr>
            <a:endParaRPr lang="en-US" sz="28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F771B-BA4C-4D79-88F1-102E2F90068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805543" y="381000"/>
            <a:ext cx="8001000" cy="32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Почему родители должны говорить правду?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6248400" cy="280076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Вы – первоисточник правды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Д</a:t>
            </a:r>
            <a:r>
              <a:rPr lang="ru-RU" sz="2000" dirty="0" smtClean="0">
                <a:latin typeface="Comic Sans MS" pitchFamily="66" charset="0"/>
              </a:rPr>
              <a:t>оверие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П</a:t>
            </a:r>
            <a:r>
              <a:rPr lang="ru-RU" sz="2000" dirty="0" smtClean="0">
                <a:latin typeface="Comic Sans MS" pitchFamily="66" charset="0"/>
              </a:rPr>
              <a:t>ривязанность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Ваши опасения уменьшатся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З</a:t>
            </a:r>
            <a:r>
              <a:rPr lang="ru-RU" sz="2000" dirty="0" smtClean="0">
                <a:latin typeface="Comic Sans MS" pitchFamily="66" charset="0"/>
              </a:rPr>
              <a:t>доровое </a:t>
            </a:r>
            <a:r>
              <a:rPr lang="ru-RU" sz="2000" dirty="0" smtClean="0">
                <a:latin typeface="Comic Sans MS" pitchFamily="66" charset="0"/>
              </a:rPr>
              <a:t>усыновление </a:t>
            </a:r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ru-RU" sz="2000" dirty="0" smtClean="0">
                <a:latin typeface="Comic Sans MS" pitchFamily="66" charset="0"/>
              </a:rPr>
              <a:t>удочерение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029" name="Picture 5" descr="E:\j01852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651" y="2585561"/>
            <a:ext cx="2395538" cy="3657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32FED-626B-4AC6-82EF-5725C47BD6F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95400" y="545912"/>
            <a:ext cx="6858000" cy="84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sz="3200" b="1" dirty="0" smtClean="0">
                <a:latin typeface="Comic Sans MS" pitchFamily="66" charset="0"/>
              </a:rPr>
              <a:t>10 заповедей того, как говорить правду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38400" y="2209800"/>
            <a:ext cx="31111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Не лгите.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196" name="AutoShape 4" descr="H:\Powerpoint\pictures\Picture 016.jpg"/>
          <p:cNvSpPr>
            <a:spLocks noChangeArrowheads="1"/>
          </p:cNvSpPr>
          <p:nvPr/>
        </p:nvSpPr>
        <p:spPr bwMode="auto">
          <a:xfrm>
            <a:off x="1010194" y="2066955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 descr="H:\Powerpoint\pictures\Picture 016.jpg"/>
          <p:cNvSpPr>
            <a:spLocks noChangeArrowheads="1"/>
          </p:cNvSpPr>
          <p:nvPr/>
        </p:nvSpPr>
        <p:spPr bwMode="auto">
          <a:xfrm>
            <a:off x="1066800" y="5943600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 descr="H:\Powerpoint\pictures\Picture 016.jpg"/>
          <p:cNvSpPr>
            <a:spLocks noChangeArrowheads="1"/>
          </p:cNvSpPr>
          <p:nvPr/>
        </p:nvSpPr>
        <p:spPr bwMode="auto">
          <a:xfrm>
            <a:off x="1066800" y="4939937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 descr="H:\Powerpoint\pictures\Picture 016.jpg"/>
          <p:cNvSpPr>
            <a:spLocks noChangeArrowheads="1"/>
          </p:cNvSpPr>
          <p:nvPr/>
        </p:nvSpPr>
        <p:spPr bwMode="auto">
          <a:xfrm>
            <a:off x="1066800" y="4038600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 descr="H:\Powerpoint\pictures\Picture 016.jpg"/>
          <p:cNvSpPr>
            <a:spLocks noChangeArrowheads="1"/>
          </p:cNvSpPr>
          <p:nvPr/>
        </p:nvSpPr>
        <p:spPr bwMode="auto">
          <a:xfrm>
            <a:off x="1066800" y="2921296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62200" y="2895600"/>
            <a:ext cx="5715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Уровень изложения </a:t>
            </a:r>
            <a:r>
              <a:rPr lang="ru-RU" sz="2000" dirty="0" smtClean="0">
                <a:latin typeface="Comic Sans MS" pitchFamily="66" charset="0"/>
              </a:rPr>
              <a:t>информации должен </a:t>
            </a:r>
            <a:r>
              <a:rPr lang="ru-RU" sz="2000" dirty="0" smtClean="0">
                <a:latin typeface="Comic Sans MS" pitchFamily="66" charset="0"/>
              </a:rPr>
              <a:t>соответствовать уровню развития ребенка.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38400" y="4038600"/>
            <a:ext cx="640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Дайте ребенку выразить свою </a:t>
            </a:r>
            <a:r>
              <a:rPr lang="ru-RU" sz="2000" dirty="0" smtClean="0">
                <a:latin typeface="Comic Sans MS" pitchFamily="66" charset="0"/>
              </a:rPr>
              <a:t>злость без вмешательства в процесс.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438400" y="4953000"/>
            <a:ext cx="624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800" dirty="0" smtClean="0">
                <a:latin typeface="Comic Sans MS" pitchFamily="66" charset="0"/>
              </a:rPr>
              <a:t>Ребенку желательно знать правду до 12 лет </a:t>
            </a:r>
            <a:r>
              <a:rPr lang="en-US" sz="1800" dirty="0" smtClean="0">
                <a:latin typeface="Comic Sans MS" pitchFamily="66" charset="0"/>
              </a:rPr>
              <a:t>(</a:t>
            </a:r>
            <a:r>
              <a:rPr lang="ru-RU" sz="1800" dirty="0" smtClean="0">
                <a:latin typeface="Comic Sans MS" pitchFamily="66" charset="0"/>
              </a:rPr>
              <a:t>возраст не психологический, а по уровню развития</a:t>
            </a:r>
            <a:r>
              <a:rPr lang="en-US" sz="1800" dirty="0" smtClean="0">
                <a:latin typeface="Comic Sans MS" pitchFamily="66" charset="0"/>
              </a:rPr>
              <a:t>)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438400" y="6019800"/>
            <a:ext cx="6248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Помните, ребенок знает больше, чем Вам кажется.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utoUpdateAnimBg="0"/>
      <p:bldP spid="8203" grpId="0" autoUpdateAnimBg="0"/>
      <p:bldP spid="8204" grpId="0" autoUpdateAnimBg="0"/>
      <p:bldP spid="82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DB5C-C662-4D32-9F34-D34F65F9227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0" y="611832"/>
            <a:ext cx="6934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 smtClean="0">
                <a:latin typeface="Comic Sans MS" pitchFamily="66" charset="0"/>
              </a:rPr>
              <a:t>10 заповедей того, как говорить правду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9219" name="AutoShape 3" descr="H:\Powerpoint\pictures\Picture 016.jpg"/>
          <p:cNvSpPr>
            <a:spLocks noChangeArrowheads="1"/>
          </p:cNvSpPr>
          <p:nvPr/>
        </p:nvSpPr>
        <p:spPr bwMode="auto">
          <a:xfrm>
            <a:off x="1066800" y="2133600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 descr="H:\Powerpoint\pictures\Picture 016.jpg"/>
          <p:cNvSpPr>
            <a:spLocks noChangeArrowheads="1"/>
          </p:cNvSpPr>
          <p:nvPr/>
        </p:nvSpPr>
        <p:spPr bwMode="auto">
          <a:xfrm>
            <a:off x="1066800" y="3962400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 descr="H:\Powerpoint\pictures\Picture 016.jpg"/>
          <p:cNvSpPr>
            <a:spLocks noChangeArrowheads="1"/>
          </p:cNvSpPr>
          <p:nvPr/>
        </p:nvSpPr>
        <p:spPr bwMode="auto">
          <a:xfrm>
            <a:off x="1066800" y="4876800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 descr="H:\Powerpoint\pictures\Picture 016.jpg"/>
          <p:cNvSpPr>
            <a:spLocks noChangeArrowheads="1"/>
          </p:cNvSpPr>
          <p:nvPr/>
        </p:nvSpPr>
        <p:spPr bwMode="auto">
          <a:xfrm>
            <a:off x="1066800" y="5867400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AutoShape 7" descr="H:\Powerpoint\pictures\Picture 016.jpg"/>
          <p:cNvSpPr>
            <a:spLocks noChangeArrowheads="1"/>
          </p:cNvSpPr>
          <p:nvPr/>
        </p:nvSpPr>
        <p:spPr bwMode="auto">
          <a:xfrm>
            <a:off x="1066800" y="3048000"/>
            <a:ext cx="1066800" cy="685800"/>
          </a:xfrm>
          <a:prstGeom prst="notchedRightArrow">
            <a:avLst>
              <a:gd name="adj1" fmla="val 50000"/>
              <a:gd name="adj2" fmla="val 38889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96886" y="2133600"/>
            <a:ext cx="6477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Если </a:t>
            </a:r>
            <a:r>
              <a:rPr lang="ru-RU" sz="2000" dirty="0" smtClean="0">
                <a:latin typeface="Comic Sans MS" pitchFamily="66" charset="0"/>
              </a:rPr>
              <a:t>информация имеет негативный характер, </a:t>
            </a:r>
            <a:r>
              <a:rPr lang="ru-RU" sz="2000" dirty="0" smtClean="0">
                <a:latin typeface="Comic Sans MS" pitchFamily="66" charset="0"/>
              </a:rPr>
              <a:t>воспользуйтесь помощью третьей стороны.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320834" y="3058886"/>
            <a:ext cx="62331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Используйте позитивную терминологию, говоря об усыновление.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362200" y="4076700"/>
            <a:ext cx="586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Не навязывайте своих суждений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62200" y="5029200"/>
            <a:ext cx="6248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Станьте инициатором </a:t>
            </a:r>
            <a:r>
              <a:rPr lang="ru-RU" sz="2000" dirty="0" smtClean="0">
                <a:latin typeface="Comic Sans MS" pitchFamily="66" charset="0"/>
              </a:rPr>
              <a:t>обсуждения усыновления</a:t>
            </a:r>
            <a:r>
              <a:rPr lang="ru-RU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362200" y="5943600"/>
            <a:ext cx="6400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Ребенок </a:t>
            </a:r>
            <a:r>
              <a:rPr lang="ru-RU" sz="2000" dirty="0" smtClean="0">
                <a:latin typeface="Comic Sans MS" pitchFamily="66" charset="0"/>
              </a:rPr>
              <a:t>должен знать свою историю, особенно при вне-семейной социализации</a:t>
            </a:r>
            <a:r>
              <a:rPr lang="ru-RU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E10D4-AA5E-4E55-AC5A-687163FF012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655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dirty="0" smtClean="0">
                <a:latin typeface="Comic Sans MS" pitchFamily="66" charset="0"/>
              </a:rPr>
              <a:t>Как это сделать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19200" y="1905000"/>
            <a:ext cx="3810000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Рассказы/ </a:t>
            </a:r>
            <a:r>
              <a:rPr lang="ru-RU" sz="2000" dirty="0" smtClean="0">
                <a:latin typeface="Comic Sans MS" pitchFamily="66" charset="0"/>
              </a:rPr>
              <a:t>сказки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Comic Sans MS" pitchFamily="66" charset="0"/>
              </a:rPr>
              <a:t>Книги, фильмы</a:t>
            </a:r>
            <a:endParaRPr lang="en-US" sz="18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Кукольный театр,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dirty="0" smtClean="0">
                <a:latin typeface="Comic Sans MS" pitchFamily="66" charset="0"/>
              </a:rPr>
              <a:t>игрушки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К</a:t>
            </a:r>
            <a:r>
              <a:rPr lang="ru-RU" sz="2000" dirty="0" smtClean="0">
                <a:latin typeface="Comic Sans MS" pitchFamily="66" charset="0"/>
              </a:rPr>
              <a:t>нига о жизни ребенка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История жизни 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Фото-коллаж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Р</a:t>
            </a:r>
            <a:r>
              <a:rPr lang="ru-RU" sz="2000" dirty="0" smtClean="0">
                <a:latin typeface="Comic Sans MS" pitchFamily="66" charset="0"/>
              </a:rPr>
              <a:t>ассказы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Коробочка-сердечко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Страницы дома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246" name="Picture 6" descr="E:\j0285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749" y="990600"/>
            <a:ext cx="3657600" cy="24193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E:\j03863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1814513" cy="2743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86200" y="4495800"/>
            <a:ext cx="2743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Comic Sans MS" pitchFamily="66" charset="0"/>
              </a:rPr>
              <a:t>Игра в телефон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Ж</a:t>
            </a:r>
            <a:r>
              <a:rPr lang="ru-RU" sz="2000" dirty="0" smtClean="0">
                <a:latin typeface="Comic Sans MS" pitchFamily="66" charset="0"/>
              </a:rPr>
              <a:t>урналы</a:t>
            </a:r>
            <a:endParaRPr lang="en-US" sz="20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000" dirty="0">
                <a:latin typeface="Comic Sans MS" pitchFamily="66" charset="0"/>
              </a:rPr>
              <a:t>П</a:t>
            </a:r>
            <a:r>
              <a:rPr lang="ru-RU" sz="2000" dirty="0" smtClean="0">
                <a:latin typeface="Comic Sans MS" pitchFamily="66" charset="0"/>
              </a:rPr>
              <a:t>исьма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6E26B-AB94-476D-BEDD-4C92E6CAE8A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dirty="0" smtClean="0">
                <a:latin typeface="Comic Sans MS" pitchFamily="66" charset="0"/>
              </a:rPr>
              <a:t>Что говорить?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098550"/>
            <a:ext cx="411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В возрасте </a:t>
            </a:r>
            <a:r>
              <a:rPr lang="ru-RU" dirty="0" smtClean="0">
                <a:latin typeface="Comic Sans MS" pitchFamily="66" charset="0"/>
              </a:rPr>
              <a:t>3 </a:t>
            </a:r>
            <a:r>
              <a:rPr lang="ru-RU" dirty="0" smtClean="0">
                <a:latin typeface="Comic Sans MS" pitchFamily="66" charset="0"/>
              </a:rPr>
              <a:t>лет </a:t>
            </a:r>
            <a:r>
              <a:rPr lang="en-US" dirty="0" smtClean="0">
                <a:latin typeface="Comic Sans MS" pitchFamily="66" charset="0"/>
              </a:rPr>
              <a:t>—</a:t>
            </a:r>
            <a:r>
              <a:rPr lang="ru-RU" dirty="0" smtClean="0">
                <a:latin typeface="Comic Sans MS" pitchFamily="66" charset="0"/>
              </a:rPr>
              <a:t> твоя первая мама не могла о тебе заботиться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ru-RU" dirty="0" smtClean="0">
                <a:latin typeface="Comic Sans MS" pitchFamily="66" charset="0"/>
              </a:rPr>
              <a:t>Она не была готова стать мамой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038600" y="3581400"/>
            <a:ext cx="4724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В возрасте </a:t>
            </a:r>
            <a:r>
              <a:rPr lang="ru-RU" dirty="0" smtClean="0">
                <a:latin typeface="Comic Sans MS" pitchFamily="66" charset="0"/>
              </a:rPr>
              <a:t>7 лет </a:t>
            </a:r>
            <a:r>
              <a:rPr lang="en-US" dirty="0" smtClean="0">
                <a:latin typeface="Comic Sans MS" pitchFamily="66" charset="0"/>
              </a:rPr>
              <a:t>—</a:t>
            </a:r>
            <a:r>
              <a:rPr lang="ru-RU" dirty="0" smtClean="0">
                <a:latin typeface="Comic Sans MS" pitchFamily="66" charset="0"/>
              </a:rPr>
              <a:t> Твоя </a:t>
            </a:r>
            <a:r>
              <a:rPr lang="ru-RU" dirty="0" smtClean="0">
                <a:latin typeface="Comic Sans MS" pitchFamily="66" charset="0"/>
              </a:rPr>
              <a:t>кровная </a:t>
            </a:r>
            <a:r>
              <a:rPr lang="ru-RU" dirty="0" smtClean="0">
                <a:latin typeface="Comic Sans MS" pitchFamily="66" charset="0"/>
              </a:rPr>
              <a:t>мама </a:t>
            </a:r>
            <a:r>
              <a:rPr lang="ru-RU" dirty="0" smtClean="0">
                <a:latin typeface="Comic Sans MS" pitchFamily="66" charset="0"/>
              </a:rPr>
              <a:t>не могла устроить свою жизнь</a:t>
            </a:r>
            <a:r>
              <a:rPr lang="en-US" dirty="0" smtClean="0">
                <a:latin typeface="Comic Sans MS" pitchFamily="66" charset="0"/>
              </a:rPr>
              <a:t>.</a:t>
            </a:r>
            <a:r>
              <a:rPr lang="ru-RU" dirty="0" smtClean="0">
                <a:latin typeface="Comic Sans MS" pitchFamily="66" charset="0"/>
              </a:rPr>
              <a:t> О тебе позаботиться она тоже не смогла.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Соседи стали о тебе беспокоиться и позвонили в социальную службу.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1269" name="Picture 5" descr="E:\j02554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43" y="3581400"/>
            <a:ext cx="19415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E:\j02891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26670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2163-4486-4811-B695-7E6505363CE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95400" y="304800"/>
            <a:ext cx="6934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dirty="0" smtClean="0">
                <a:latin typeface="Comic Sans MS" pitchFamily="66" charset="0"/>
              </a:rPr>
              <a:t>Что говорить ?</a:t>
            </a:r>
            <a:endParaRPr lang="en-US" sz="3600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4114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Comic Sans MS" pitchFamily="66" charset="0"/>
              </a:rPr>
              <a:t>В возраст </a:t>
            </a:r>
            <a:r>
              <a:rPr lang="ru-RU" dirty="0" smtClean="0">
                <a:latin typeface="Comic Sans MS" pitchFamily="66" charset="0"/>
              </a:rPr>
              <a:t>10 лет – твоя </a:t>
            </a:r>
            <a:r>
              <a:rPr lang="ru-RU" dirty="0" smtClean="0">
                <a:latin typeface="Comic Sans MS" pitchFamily="66" charset="0"/>
              </a:rPr>
              <a:t>кровная мама </a:t>
            </a:r>
            <a:r>
              <a:rPr lang="ru-RU" dirty="0" smtClean="0">
                <a:latin typeface="Comic Sans MS" pitchFamily="66" charset="0"/>
              </a:rPr>
              <a:t>приняла неправильное решение и стала употреблять наркотики</a:t>
            </a:r>
            <a:r>
              <a:rPr lang="en-US" dirty="0" smtClean="0">
                <a:latin typeface="Comic Sans MS" pitchFamily="66" charset="0"/>
              </a:rPr>
              <a:t>.  </a:t>
            </a:r>
            <a:r>
              <a:rPr lang="ru-RU" dirty="0" smtClean="0">
                <a:latin typeface="Comic Sans MS" pitchFamily="66" charset="0"/>
              </a:rPr>
              <a:t>Под их влиянием ее сознание замутнилось и она наделала много ошибок. Иногда она оставляла тебя одного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ru-RU" dirty="0" smtClean="0">
                <a:latin typeface="Comic Sans MS" pitchFamily="66" charset="0"/>
              </a:rPr>
              <a:t>одну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ru-RU" dirty="0" smtClean="0">
                <a:latin typeface="Comic Sans MS" pitchFamily="66" charset="0"/>
              </a:rPr>
              <a:t>. А это опасно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7413" name="Picture 7" descr="F:\j02622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3657600" cy="2425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415</Words>
  <Application>Microsoft Macintosh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Module</vt:lpstr>
      <vt:lpstr>Как сказать правду   </vt:lpstr>
      <vt:lpstr>Презентация PowerPoint</vt:lpstr>
      <vt:lpstr>Почему детям необходимо  это знать?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the Truth</dc:title>
  <dc:creator>Administrator</dc:creator>
  <cp:lastModifiedBy>Natasha Lukianenko</cp:lastModifiedBy>
  <cp:revision>94</cp:revision>
  <dcterms:created xsi:type="dcterms:W3CDTF">2005-06-02T17:42:53Z</dcterms:created>
  <dcterms:modified xsi:type="dcterms:W3CDTF">2012-10-25T14:17:15Z</dcterms:modified>
</cp:coreProperties>
</file>